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302" r:id="rId3"/>
    <p:sldId id="280" r:id="rId4"/>
    <p:sldId id="281" r:id="rId5"/>
    <p:sldId id="286" r:id="rId6"/>
    <p:sldId id="287" r:id="rId7"/>
    <p:sldId id="278" r:id="rId8"/>
    <p:sldId id="265" r:id="rId9"/>
    <p:sldId id="279" r:id="rId10"/>
    <p:sldId id="303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73BE"/>
    <a:srgbClr val="425CB3"/>
    <a:srgbClr val="7222A1"/>
    <a:srgbClr val="B13C62"/>
    <a:srgbClr val="53C0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70" autoAdjust="0"/>
  </p:normalViewPr>
  <p:slideViewPr>
    <p:cSldViewPr snapToGrid="0" snapToObjects="1">
      <p:cViewPr varScale="1">
        <p:scale>
          <a:sx n="82" d="100"/>
          <a:sy n="82" d="100"/>
        </p:scale>
        <p:origin x="1459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B5088-F453-4D7D-AA77-FD9840233D5C}" type="datetimeFigureOut">
              <a:rPr lang="en-US" smtClean="0"/>
              <a:t>8/9/2019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6905-85AC-40D4-8567-9D088B0E62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6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MVP on Windows PowerShell</a:t>
            </a:r>
          </a:p>
          <a:p>
            <a:endParaRPr lang="en-US" dirty="0"/>
          </a:p>
          <a:p>
            <a:r>
              <a:rPr lang="en-US" dirty="0"/>
              <a:t>Leader &amp; Co-Founder of Mississippi PowerShell User Group</a:t>
            </a:r>
          </a:p>
          <a:p>
            <a:endParaRPr lang="en-US" dirty="0"/>
          </a:p>
          <a:p>
            <a:r>
              <a:rPr lang="en-US" dirty="0"/>
              <a:t>Author of PowerShell 101: The No-Nonsense Beginner’s Guide</a:t>
            </a:r>
          </a:p>
          <a:p>
            <a:endParaRPr lang="en-US" dirty="0"/>
          </a:p>
          <a:p>
            <a:r>
              <a:rPr lang="en-US" dirty="0"/>
              <a:t>Co-Author of Windows PowerShell TFM 4th Edition</a:t>
            </a:r>
          </a:p>
          <a:p>
            <a:endParaRPr lang="en-US" dirty="0"/>
          </a:p>
          <a:p>
            <a:r>
              <a:rPr lang="en-US" dirty="0"/>
              <a:t>Author of Chapter 6 in the PowerShell Deep Dives book</a:t>
            </a:r>
          </a:p>
          <a:p>
            <a:endParaRPr lang="en-US" dirty="0"/>
          </a:p>
          <a:p>
            <a:r>
              <a:rPr lang="en-US" dirty="0"/>
              <a:t>Winner of the Advanced Category in the 2013 Scripting Games</a:t>
            </a:r>
          </a:p>
          <a:p>
            <a:endParaRPr lang="en-US" dirty="0"/>
          </a:p>
          <a:p>
            <a:r>
              <a:rPr lang="en-US" dirty="0"/>
              <a:t>Learn more about me @ mikefrobbins.com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36905-85AC-40D4-8567-9D088B0E62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20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0" cy="682556"/>
          </a:xfrm>
        </p:spPr>
        <p:txBody>
          <a:bodyPr anchor="b">
            <a:normAutofit/>
          </a:bodyPr>
          <a:lstStyle>
            <a:lvl1pPr>
              <a:defRPr sz="2800">
                <a:solidFill>
                  <a:srgbClr val="425CB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9015" y="5031409"/>
            <a:ext cx="6343650" cy="459580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23582" y="6336262"/>
            <a:ext cx="485034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mikefrobbins.com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08" y="67466"/>
            <a:ext cx="8997714" cy="4245873"/>
          </a:xfrm>
          <a:prstGeom prst="rect">
            <a:avLst/>
          </a:prstGeom>
        </p:spPr>
      </p:pic>
      <p:pic>
        <p:nvPicPr>
          <p:cNvPr id="2050" name="Picture 2" descr="C:\Users\mrobbins\AppData\Local\Temp\SNAGHTMLe5c2429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996" y="5127230"/>
            <a:ext cx="2167871" cy="160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1647296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018896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8750" y="228600"/>
            <a:ext cx="8826499" cy="5518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6083" y="2337858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06083" y="3699933"/>
            <a:ext cx="5638800" cy="819150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205466" y="486943"/>
            <a:ext cx="8733065" cy="1184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100" dirty="0">
                <a:solidFill>
                  <a:schemeClr val="bg2"/>
                </a:solidFill>
              </a:rPr>
              <a:t>Start-Process ‘Demo’</a:t>
            </a:r>
          </a:p>
        </p:txBody>
      </p:sp>
    </p:spTree>
    <p:extLst>
      <p:ext uri="{BB962C8B-B14F-4D97-AF65-F5344CB8AC3E}">
        <p14:creationId xmlns:p14="http://schemas.microsoft.com/office/powerpoint/2010/main" val="217184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98475" y="1682750"/>
            <a:ext cx="7556500" cy="467836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latin typeface="Consolas"/>
                <a:cs typeface="Consolas"/>
              </a:defRPr>
            </a:lvl1pPr>
            <a:lvl2pPr marL="228600" indent="0">
              <a:buNone/>
              <a:defRPr sz="1400">
                <a:latin typeface="Consolas"/>
                <a:cs typeface="Consolas"/>
              </a:defRPr>
            </a:lvl2pPr>
            <a:lvl3pPr marL="457200" indent="0">
              <a:buNone/>
              <a:defRPr sz="1400">
                <a:latin typeface="Consolas"/>
                <a:cs typeface="Consolas"/>
              </a:defRPr>
            </a:lvl3pPr>
            <a:lvl4pPr marL="685800" indent="0">
              <a:buNone/>
              <a:defRPr sz="1400">
                <a:latin typeface="Consolas"/>
                <a:cs typeface="Consolas"/>
              </a:defRPr>
            </a:lvl4pPr>
            <a:lvl5pPr marL="914400" indent="0">
              <a:buNone/>
              <a:defRPr sz="1400">
                <a:latin typeface="Consolas"/>
                <a:cs typeface="Consola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359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8" name="Rectangle 7"/>
          <p:cNvSpPr/>
          <p:nvPr userDrawn="1"/>
        </p:nvSpPr>
        <p:spPr>
          <a:xfrm>
            <a:off x="1" y="0"/>
            <a:ext cx="498474" cy="484094"/>
          </a:xfrm>
          <a:prstGeom prst="rect">
            <a:avLst/>
          </a:prstGeom>
          <a:solidFill>
            <a:srgbClr val="2473BE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498475" y="0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" y="484094"/>
            <a:ext cx="498474" cy="484094"/>
          </a:xfrm>
          <a:prstGeom prst="rect">
            <a:avLst/>
          </a:prstGeom>
          <a:solidFill>
            <a:srgbClr val="2473BE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" y="968188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98474" y="484094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996949" y="0"/>
            <a:ext cx="498474" cy="484094"/>
          </a:xfrm>
          <a:prstGeom prst="rect">
            <a:avLst/>
          </a:prstGeom>
          <a:solidFill>
            <a:srgbClr val="2473BE">
              <a:alpha val="2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 userDrawn="1"/>
        </p:nvSpPr>
        <p:spPr>
          <a:xfrm>
            <a:off x="498475" y="6423222"/>
            <a:ext cx="7556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http://mikefrobbins.com</a:t>
            </a:r>
          </a:p>
        </p:txBody>
      </p:sp>
      <p:pic>
        <p:nvPicPr>
          <p:cNvPr id="1028" name="Picture 4" descr="C:\Users\mrobbins\AppData\Local\Temp\SNAGHTMLe57a21c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102" y="6093507"/>
            <a:ext cx="914400" cy="67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9" r:id="rId4"/>
    <p:sldLayoutId id="2147483705" r:id="rId5"/>
    <p:sldLayoutId id="2147483690" r:id="rId6"/>
    <p:sldLayoutId id="2147483691" r:id="rId7"/>
    <p:sldLayoutId id="2147483695" r:id="rId8"/>
    <p:sldLayoutId id="2147483706" r:id="rId9"/>
    <p:sldLayoutId id="2147483696" r:id="rId10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rgbClr val="425CB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apien.com/books_training/Windows-PowerShell-4" TargetMode="External"/><Relationship Id="rId13" Type="http://schemas.openxmlformats.org/officeDocument/2006/relationships/image" Target="../media/image8.png"/><Relationship Id="rId3" Type="http://schemas.openxmlformats.org/officeDocument/2006/relationships/hyperlink" Target="http://twitter.com/mikefrobbins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leanpub.com/powershell101" TargetMode="External"/><Relationship Id="rId2" Type="http://schemas.openxmlformats.org/officeDocument/2006/relationships/hyperlink" Target="http://mikefrobbins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mspsug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://mikefrobbins.com/about/" TargetMode="External"/><Relationship Id="rId15" Type="http://schemas.openxmlformats.org/officeDocument/2006/relationships/image" Target="../media/image12.png"/><Relationship Id="rId10" Type="http://schemas.openxmlformats.org/officeDocument/2006/relationships/hyperlink" Target="http://manning.com/hicks/" TargetMode="External"/><Relationship Id="rId4" Type="http://schemas.openxmlformats.org/officeDocument/2006/relationships/hyperlink" Target="http://www.linkedin.com/in/mikefrobbins" TargetMode="External"/><Relationship Id="rId9" Type="http://schemas.openxmlformats.org/officeDocument/2006/relationships/image" Target="../media/image10.png"/><Relationship Id="rId14" Type="http://schemas.openxmlformats.org/officeDocument/2006/relationships/hyperlink" Target="https://leanpub.com/powershell-conference-boo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mikefrobbins.com/" TargetMode="External"/><Relationship Id="rId3" Type="http://schemas.openxmlformats.org/officeDocument/2006/relationships/hyperlink" Target="http://mspsug.com/" TargetMode="External"/><Relationship Id="rId7" Type="http://schemas.openxmlformats.org/officeDocument/2006/relationships/hyperlink" Target="https://www.manning.com/books/powershell-deep-div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apien.com/books_training/Windows-PowerShell-4" TargetMode="External"/><Relationship Id="rId5" Type="http://schemas.openxmlformats.org/officeDocument/2006/relationships/hyperlink" Target="https://leanpub.com/powershell101" TargetMode="External"/><Relationship Id="rId4" Type="http://schemas.openxmlformats.org/officeDocument/2006/relationships/hyperlink" Target="https://leanpub.com/powershell-conference-book" TargetMode="Externa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search?q=PowerShell&amp;src=typd" TargetMode="External"/><Relationship Id="rId3" Type="http://schemas.openxmlformats.org/officeDocument/2006/relationships/hyperlink" Target="https://github.com/PoshCode/PowerShellPracticeAndStyle" TargetMode="External"/><Relationship Id="rId7" Type="http://schemas.openxmlformats.org/officeDocument/2006/relationships/hyperlink" Target="https://github.com/Jaykul/CommunityFeed/blob/master/UserGroupList.csv" TargetMode="External"/><Relationship Id="rId2" Type="http://schemas.openxmlformats.org/officeDocument/2006/relationships/hyperlink" Target="https://docs.microsoft.com/en-us/powershell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cial.technet.microsoft.com/wiki/contents/articles/19959.powershell-user-groups.aspx" TargetMode="External"/><Relationship Id="rId11" Type="http://schemas.openxmlformats.org/officeDocument/2006/relationships/hyperlink" Target="http://powershell.sqlpass.org/" TargetMode="External"/><Relationship Id="rId5" Type="http://schemas.openxmlformats.org/officeDocument/2006/relationships/hyperlink" Target="https://www.planetpowershell.com/" TargetMode="External"/><Relationship Id="rId10" Type="http://schemas.openxmlformats.org/officeDocument/2006/relationships/hyperlink" Target="https://github.com/vexx32/PSKoans" TargetMode="External"/><Relationship Id="rId4" Type="http://schemas.openxmlformats.org/officeDocument/2006/relationships/hyperlink" Target="http://powershell.org/" TargetMode="External"/><Relationship Id="rId9" Type="http://schemas.openxmlformats.org/officeDocument/2006/relationships/hyperlink" Target="http://slack.poshcode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52" y="4331096"/>
            <a:ext cx="8996471" cy="68255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PowerShell 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53" y="5013652"/>
            <a:ext cx="8996470" cy="45958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No-Nonsense Beginner’s Guide to PowerShell</a:t>
            </a:r>
          </a:p>
        </p:txBody>
      </p:sp>
    </p:spTree>
    <p:extLst>
      <p:ext uri="{BB962C8B-B14F-4D97-AF65-F5344CB8AC3E}">
        <p14:creationId xmlns:p14="http://schemas.microsoft.com/office/powerpoint/2010/main" val="166305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7853" y="501324"/>
            <a:ext cx="7275182" cy="1116106"/>
          </a:xfrm>
        </p:spPr>
        <p:txBody>
          <a:bodyPr/>
          <a:lstStyle/>
          <a:p>
            <a:r>
              <a:rPr lang="en-US" dirty="0"/>
              <a:t>Get-Contact –Identity ‘Presenter’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37853" y="1358899"/>
            <a:ext cx="6735779" cy="4997777"/>
          </a:xfrm>
        </p:spPr>
        <p:txBody>
          <a:bodyPr>
            <a:noAutofit/>
          </a:bodyPr>
          <a:lstStyle/>
          <a:p>
            <a:r>
              <a:rPr lang="en-US" sz="2200" dirty="0"/>
              <a:t>Blog: </a:t>
            </a:r>
            <a:r>
              <a:rPr lang="en-US" sz="2200" dirty="0">
                <a:hlinkClick r:id="rId2"/>
              </a:rPr>
              <a:t>mikefrobbins.com</a:t>
            </a:r>
            <a:r>
              <a:rPr lang="en-US" sz="2200" dirty="0"/>
              <a:t> (or MrPowerShell.com)</a:t>
            </a:r>
          </a:p>
          <a:p>
            <a:endParaRPr lang="en-US" sz="2200" dirty="0"/>
          </a:p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Twitter: </a:t>
            </a:r>
            <a:r>
              <a:rPr lang="en-US" sz="2200" dirty="0">
                <a:hlinkClick r:id="rId3"/>
              </a:rPr>
              <a:t>@</a:t>
            </a:r>
            <a:r>
              <a:rPr lang="en-US" sz="2200" dirty="0" err="1">
                <a:hlinkClick r:id="rId3"/>
              </a:rPr>
              <a:t>mikefrobbins</a:t>
            </a:r>
            <a:endParaRPr lang="en-US" sz="2200" dirty="0"/>
          </a:p>
          <a:p>
            <a:r>
              <a:rPr lang="en-US" sz="2200" dirty="0"/>
              <a:t>LinkedIn: </a:t>
            </a:r>
            <a:r>
              <a:rPr lang="en-US" sz="2200" dirty="0">
                <a:hlinkClick r:id="rId4"/>
              </a:rPr>
              <a:t>www.linkedin.com/in/mikefrobbins</a:t>
            </a:r>
            <a:endParaRPr lang="en-US" sz="2200" dirty="0"/>
          </a:p>
          <a:p>
            <a:r>
              <a:rPr lang="en-US" sz="2200" dirty="0"/>
              <a:t>E-Mail: See </a:t>
            </a:r>
            <a:r>
              <a:rPr lang="en-US" sz="2200" dirty="0">
                <a:hlinkClick r:id="rId5"/>
              </a:rPr>
              <a:t>mikefrobbins.com/about/</a:t>
            </a:r>
            <a:endParaRPr lang="en-US" sz="2200" dirty="0"/>
          </a:p>
          <a:p>
            <a:r>
              <a:rPr lang="en-US" sz="2200" dirty="0"/>
              <a:t>User Group: </a:t>
            </a:r>
            <a:r>
              <a:rPr lang="en-US" sz="2200" dirty="0">
                <a:hlinkClick r:id="rId6"/>
              </a:rPr>
              <a:t>mspsug.com</a:t>
            </a:r>
            <a:r>
              <a:rPr lang="en-US" sz="2200" dirty="0"/>
              <a:t> (or MsPowerShell.com)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358" y="1831780"/>
            <a:ext cx="1784006" cy="1784006"/>
          </a:xfrm>
          <a:prstGeom prst="rect">
            <a:avLst/>
          </a:prstGeom>
        </p:spPr>
      </p:pic>
      <p:pic>
        <p:nvPicPr>
          <p:cNvPr id="7" name="Picture 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972" y="2518461"/>
            <a:ext cx="1428750" cy="2038349"/>
          </a:xfrm>
          <a:prstGeom prst="rect">
            <a:avLst/>
          </a:prstGeom>
        </p:spPr>
      </p:pic>
      <p:pic>
        <p:nvPicPr>
          <p:cNvPr id="8" name="Picture 7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972" y="4629819"/>
            <a:ext cx="1428750" cy="1781175"/>
          </a:xfrm>
          <a:prstGeom prst="rect">
            <a:avLst/>
          </a:prstGeom>
        </p:spPr>
      </p:pic>
      <p:pic>
        <p:nvPicPr>
          <p:cNvPr id="9" name="Content Placeholder 3">
            <a:hlinkClick r:id="rId12"/>
            <a:extLst>
              <a:ext uri="{FF2B5EF4-FFF2-40B4-BE49-F238E27FC236}">
                <a16:creationId xmlns:a16="http://schemas.microsoft.com/office/drawing/2014/main" id="{E6C595FB-3EA1-4C94-BAC2-76291E4BDD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7972" y="611131"/>
            <a:ext cx="1428750" cy="1852083"/>
          </a:xfrm>
          <a:prstGeom prst="rect">
            <a:avLst/>
          </a:prstGeom>
        </p:spPr>
      </p:pic>
      <p:pic>
        <p:nvPicPr>
          <p:cNvPr id="4" name="Picture 3">
            <a:hlinkClick r:id="rId14"/>
            <a:extLst>
              <a:ext uri="{FF2B5EF4-FFF2-40B4-BE49-F238E27FC236}">
                <a16:creationId xmlns:a16="http://schemas.microsoft.com/office/drawing/2014/main" id="{10F98EAA-38A1-450B-BE44-E1E069AD24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91861" y="2148957"/>
            <a:ext cx="1428571" cy="1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911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Get-Help –Name ‘</a:t>
            </a:r>
            <a:r>
              <a:rPr lang="en-US" dirty="0" err="1"/>
              <a:t>about_Presenter</a:t>
            </a:r>
            <a:r>
              <a:rPr lang="en-US" dirty="0"/>
              <a:t>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76847"/>
            <a:ext cx="7962314" cy="4897059"/>
          </a:xfrm>
        </p:spPr>
        <p:txBody>
          <a:bodyPr>
            <a:noAutofit/>
          </a:bodyPr>
          <a:lstStyle/>
          <a:p>
            <a:r>
              <a:rPr lang="en-US" sz="2400" dirty="0"/>
              <a:t>Mike F Robbins</a:t>
            </a:r>
          </a:p>
          <a:p>
            <a:r>
              <a:rPr lang="en-US" sz="2400" dirty="0">
                <a:hlinkClick r:id="rId3"/>
              </a:rPr>
              <a:t>Mississippi PowerShell User Group</a:t>
            </a:r>
            <a:endParaRPr lang="en-US" sz="2400" dirty="0"/>
          </a:p>
          <a:p>
            <a:r>
              <a:rPr lang="en-US" sz="2400" dirty="0">
                <a:hlinkClick r:id="rId4"/>
              </a:rPr>
              <a:t>PowerShell Conference Book</a:t>
            </a:r>
            <a:endParaRPr lang="en-US" sz="2400" dirty="0"/>
          </a:p>
          <a:p>
            <a:r>
              <a:rPr lang="en-US" sz="2400" dirty="0">
                <a:hlinkClick r:id="rId5"/>
              </a:rPr>
              <a:t>PowerShell 101: The No-Nonsense Beginner’s Guide</a:t>
            </a:r>
            <a:endParaRPr lang="en-US" sz="2400" dirty="0"/>
          </a:p>
          <a:p>
            <a:r>
              <a:rPr lang="en-US" sz="2400" dirty="0">
                <a:hlinkClick r:id="rId6"/>
              </a:rPr>
              <a:t>Windows PowerShell TFM 4th Edition</a:t>
            </a:r>
            <a:endParaRPr lang="en-US" sz="2400" dirty="0"/>
          </a:p>
          <a:p>
            <a:r>
              <a:rPr lang="en-US" sz="2400" dirty="0">
                <a:hlinkClick r:id="rId7"/>
              </a:rPr>
              <a:t>PowerShell Deep Dives</a:t>
            </a:r>
            <a:endParaRPr lang="en-US" sz="2400" dirty="0"/>
          </a:p>
          <a:p>
            <a:r>
              <a:rPr lang="en-US" sz="2400" dirty="0"/>
              <a:t>Advanced Category in the 2013 Scripting Games</a:t>
            </a:r>
          </a:p>
          <a:p>
            <a:r>
              <a:rPr lang="en-US" sz="2400" dirty="0"/>
              <a:t>Learn more about me @ </a:t>
            </a:r>
            <a:r>
              <a:rPr lang="en-US" sz="2400" dirty="0">
                <a:hlinkClick r:id="rId8"/>
              </a:rPr>
              <a:t>mikefrobbins.com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006" y="1288066"/>
            <a:ext cx="1183819" cy="18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5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8283061" cy="1116106"/>
          </a:xfrm>
        </p:spPr>
        <p:txBody>
          <a:bodyPr/>
          <a:lstStyle/>
          <a:p>
            <a:r>
              <a:rPr lang="en-US" dirty="0"/>
              <a:t>Write-Output ‘Questions for Audience’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495514"/>
            <a:ext cx="7556313" cy="482837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IT Pro’s</a:t>
            </a:r>
          </a:p>
          <a:p>
            <a:r>
              <a:rPr lang="en-US" dirty="0"/>
              <a:t>Developers</a:t>
            </a:r>
          </a:p>
          <a:p>
            <a:r>
              <a:rPr lang="en-US" dirty="0"/>
              <a:t>PowerShell</a:t>
            </a:r>
          </a:p>
          <a:p>
            <a:r>
              <a:rPr lang="en-US" dirty="0"/>
              <a:t>One-Liners</a:t>
            </a:r>
          </a:p>
          <a:p>
            <a:r>
              <a:rPr lang="en-US" dirty="0"/>
              <a:t>Scripts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.NET Framework</a:t>
            </a:r>
          </a:p>
          <a:p>
            <a:r>
              <a:rPr lang="en-US" dirty="0"/>
              <a:t>Source Control</a:t>
            </a:r>
          </a:p>
          <a:p>
            <a:r>
              <a:rPr lang="en-US" dirty="0"/>
              <a:t>Unit Testing</a:t>
            </a:r>
          </a:p>
        </p:txBody>
      </p:sp>
    </p:spTree>
    <p:extLst>
      <p:ext uri="{BB962C8B-B14F-4D97-AF65-F5344CB8AC3E}">
        <p14:creationId xmlns:p14="http://schemas.microsoft.com/office/powerpoint/2010/main" val="372308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Set-Content ‘Information to Cover’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571722"/>
            <a:ext cx="7994895" cy="455398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Basics</a:t>
            </a:r>
          </a:p>
          <a:p>
            <a:pPr lvl="1"/>
            <a:r>
              <a:rPr lang="en-US" dirty="0"/>
              <a:t>Discoverability</a:t>
            </a:r>
          </a:p>
          <a:p>
            <a:pPr lvl="1"/>
            <a:r>
              <a:rPr lang="en-US" dirty="0"/>
              <a:t>Objects</a:t>
            </a:r>
          </a:p>
          <a:p>
            <a:pPr lvl="2"/>
            <a:r>
              <a:rPr lang="en-US" dirty="0"/>
              <a:t>Methods</a:t>
            </a:r>
          </a:p>
          <a:p>
            <a:pPr lvl="2"/>
            <a:r>
              <a:rPr lang="en-US" dirty="0"/>
              <a:t>Properties</a:t>
            </a:r>
          </a:p>
          <a:p>
            <a:r>
              <a:rPr lang="en-US" dirty="0"/>
              <a:t>Pipeline</a:t>
            </a:r>
          </a:p>
          <a:p>
            <a:r>
              <a:rPr lang="en-US" dirty="0"/>
              <a:t>Filtering</a:t>
            </a:r>
          </a:p>
          <a:p>
            <a:r>
              <a:rPr lang="en-US" dirty="0"/>
              <a:t>Remoting</a:t>
            </a:r>
          </a:p>
          <a:p>
            <a:r>
              <a:rPr lang="en-US" dirty="0"/>
              <a:t>Extending PowerShell</a:t>
            </a:r>
          </a:p>
          <a:p>
            <a:r>
              <a:rPr lang="en-US" dirty="0"/>
              <a:t>Best Practices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03696" y="1600199"/>
            <a:ext cx="380610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5" name="Picture 4" descr="C:\Users\mrobbins\AppData\Local\Temp\SNAGHTML47dff5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114" y="1672431"/>
            <a:ext cx="44291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73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22218"/>
            <a:ext cx="7556313" cy="4903945"/>
          </a:xfrm>
        </p:spPr>
        <p:txBody>
          <a:bodyPr/>
          <a:lstStyle/>
          <a:p>
            <a:r>
              <a:rPr lang="en-US" dirty="0"/>
              <a:t>PowerShell Commands are called Cmdlets</a:t>
            </a:r>
          </a:p>
          <a:p>
            <a:r>
              <a:rPr lang="en-US" dirty="0"/>
              <a:t>Cmdlet is pronounced command-let (not CMD-let)</a:t>
            </a:r>
          </a:p>
          <a:p>
            <a:r>
              <a:rPr lang="en-US" dirty="0"/>
              <a:t>Cmdlets are in the form of singular Verb-Noun commands</a:t>
            </a:r>
          </a:p>
          <a:p>
            <a:r>
              <a:rPr lang="en-US" dirty="0"/>
              <a:t>Select “Run as Administrator” when opening PowerShell</a:t>
            </a:r>
          </a:p>
          <a:p>
            <a:pPr lvl="2"/>
            <a:r>
              <a:rPr lang="en-US" dirty="0"/>
              <a:t>PowerShell is unable to participate in User Access Control (UAC)</a:t>
            </a:r>
          </a:p>
          <a:p>
            <a:r>
              <a:rPr lang="en-US" dirty="0"/>
              <a:t>Updatable Help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6" y="4503608"/>
            <a:ext cx="6374268" cy="187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Figure Out What the Commands Are?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Commands for Discovering How to Use PowerShell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Get-Command</a:t>
            </a:r>
          </a:p>
          <a:p>
            <a:pPr lvl="2"/>
            <a:r>
              <a:rPr lang="en-US" dirty="0"/>
              <a:t>Find what commands are available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Get-Help</a:t>
            </a:r>
          </a:p>
          <a:p>
            <a:pPr lvl="2"/>
            <a:r>
              <a:rPr lang="en-US" dirty="0"/>
              <a:t>Figure out how to use commands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Get-Member</a:t>
            </a:r>
          </a:p>
          <a:p>
            <a:pPr lvl="2"/>
            <a:r>
              <a:rPr lang="en-US" dirty="0"/>
              <a:t>Discover Objects, Properties, and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9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Start-Process ‘Demo’</a:t>
            </a: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2337" y="1600200"/>
            <a:ext cx="5668586" cy="38688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56426" y="1600200"/>
            <a:ext cx="5654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Demo Code: </a:t>
            </a:r>
            <a:r>
              <a:rPr lang="en-US" dirty="0">
                <a:solidFill>
                  <a:srgbClr val="FF0000"/>
                </a:solidFill>
              </a:rPr>
              <a:t>github.com/mikefrobbins/Presentations</a:t>
            </a:r>
          </a:p>
        </p:txBody>
      </p:sp>
    </p:spTree>
    <p:extLst>
      <p:ext uri="{BB962C8B-B14F-4D97-AF65-F5344CB8AC3E}">
        <p14:creationId xmlns:p14="http://schemas.microsoft.com/office/powerpoint/2010/main" val="2905623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755840" cy="1116106"/>
          </a:xfrm>
        </p:spPr>
        <p:txBody>
          <a:bodyPr/>
          <a:lstStyle/>
          <a:p>
            <a:r>
              <a:rPr lang="en-US" dirty="0"/>
              <a:t>Select-Object –Property ‘Resources’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232452"/>
            <a:ext cx="7556313" cy="5252754"/>
          </a:xfrm>
        </p:spPr>
        <p:txBody>
          <a:bodyPr>
            <a:noAutofit/>
          </a:bodyPr>
          <a:lstStyle/>
          <a:p>
            <a:r>
              <a:rPr lang="en-US" sz="2200" dirty="0">
                <a:hlinkClick r:id="rId2"/>
              </a:rPr>
              <a:t>PowerShell Documentation</a:t>
            </a:r>
            <a:endParaRPr lang="en-US" sz="2200" dirty="0">
              <a:hlinkClick r:id="rId3"/>
            </a:endParaRPr>
          </a:p>
          <a:p>
            <a:r>
              <a:rPr lang="en-US" sz="2200" dirty="0">
                <a:hlinkClick r:id="rId3"/>
              </a:rPr>
              <a:t>PowerShell Best Practices and Style Guide</a:t>
            </a:r>
            <a:endParaRPr lang="en-US" sz="2200" dirty="0">
              <a:hlinkClick r:id="rId4"/>
            </a:endParaRPr>
          </a:p>
          <a:p>
            <a:r>
              <a:rPr lang="en-US" sz="2200" dirty="0">
                <a:hlinkClick r:id="rId4"/>
              </a:rPr>
              <a:t>PowerShell.org</a:t>
            </a:r>
            <a:endParaRPr lang="en-US" sz="2200" dirty="0"/>
          </a:p>
          <a:p>
            <a:r>
              <a:rPr lang="en-US" sz="2200" dirty="0">
                <a:hlinkClick r:id="rId5"/>
              </a:rPr>
              <a:t>Planet PowerShell</a:t>
            </a:r>
            <a:endParaRPr lang="en-US" sz="2200" dirty="0"/>
          </a:p>
          <a:p>
            <a:r>
              <a:rPr lang="en-US" sz="2200" dirty="0">
                <a:hlinkClick r:id="rId6"/>
              </a:rPr>
              <a:t>User Groups</a:t>
            </a:r>
            <a:endParaRPr lang="en-US" sz="2200" dirty="0"/>
          </a:p>
          <a:p>
            <a:r>
              <a:rPr lang="en-US" sz="2200" dirty="0">
                <a:hlinkClick r:id="rId7"/>
              </a:rPr>
              <a:t>PowerShell Community Videos</a:t>
            </a:r>
            <a:endParaRPr lang="en-US" sz="2200" dirty="0"/>
          </a:p>
          <a:p>
            <a:r>
              <a:rPr lang="en-US" sz="2200" dirty="0">
                <a:hlinkClick r:id="rId8"/>
              </a:rPr>
              <a:t>Twitter</a:t>
            </a:r>
            <a:endParaRPr lang="en-US" sz="2200" dirty="0"/>
          </a:p>
          <a:p>
            <a:r>
              <a:rPr lang="en-US" sz="2200" dirty="0">
                <a:hlinkClick r:id="rId9"/>
              </a:rPr>
              <a:t>Slack</a:t>
            </a:r>
            <a:endParaRPr lang="en-US" sz="2200" dirty="0"/>
          </a:p>
          <a:p>
            <a:r>
              <a:rPr lang="en-US" sz="2200" dirty="0">
                <a:hlinkClick r:id="rId10"/>
              </a:rPr>
              <a:t>PSKoans (PowerShell </a:t>
            </a:r>
            <a:r>
              <a:rPr lang="en-US" sz="2200" dirty="0" err="1">
                <a:hlinkClick r:id="rId10"/>
              </a:rPr>
              <a:t>Koans</a:t>
            </a:r>
            <a:r>
              <a:rPr lang="en-US" sz="2200" dirty="0">
                <a:hlinkClick r:id="rId10"/>
              </a:rPr>
              <a:t>)</a:t>
            </a:r>
            <a:endParaRPr lang="en-US" sz="2200" dirty="0"/>
          </a:p>
          <a:p>
            <a:endParaRPr lang="en-US" sz="2200" dirty="0">
              <a:hlinkClick r:id="rId11"/>
            </a:endParaRPr>
          </a:p>
        </p:txBody>
      </p:sp>
    </p:spTree>
    <p:extLst>
      <p:ext uri="{BB962C8B-B14F-4D97-AF65-F5344CB8AC3E}">
        <p14:creationId xmlns:p14="http://schemas.microsoft.com/office/powerpoint/2010/main" val="72692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Book –Name ‘PowerShell 101’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5995" y="1314372"/>
            <a:ext cx="3027948" cy="392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892431"/>
      </p:ext>
    </p:extLst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PowerShellorg">
      <a:dk1>
        <a:srgbClr val="000000"/>
      </a:dk1>
      <a:lt1>
        <a:sysClr val="window" lastClr="FFFFFF"/>
      </a:lt1>
      <a:dk2>
        <a:srgbClr val="2B142D"/>
      </a:dk2>
      <a:lt2>
        <a:srgbClr val="AFCEE6"/>
      </a:lt2>
      <a:accent1>
        <a:srgbClr val="2473BE"/>
      </a:accent1>
      <a:accent2>
        <a:srgbClr val="B35B20"/>
      </a:accent2>
      <a:accent3>
        <a:srgbClr val="BB1168"/>
      </a:accent3>
      <a:accent4>
        <a:srgbClr val="BB2622"/>
      </a:accent4>
      <a:accent5>
        <a:srgbClr val="58C322"/>
      </a:accent5>
      <a:accent6>
        <a:srgbClr val="6909BE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PSHSummit_4x3</Template>
  <TotalTime>2167</TotalTime>
  <Words>345</Words>
  <Application>Microsoft Office PowerPoint</Application>
  <PresentationFormat>On-screen Show (4:3)</PresentationFormat>
  <Paragraphs>87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Consolas</vt:lpstr>
      <vt:lpstr>Rockwell</vt:lpstr>
      <vt:lpstr>Wingdings</vt:lpstr>
      <vt:lpstr>Advantage</vt:lpstr>
      <vt:lpstr>PowerShell 101</vt:lpstr>
      <vt:lpstr>Get-Help –Name ‘about_Presenter’</vt:lpstr>
      <vt:lpstr>Write-Output ‘Questions for Audience’</vt:lpstr>
      <vt:lpstr>Set-Content ‘Information to Cover’</vt:lpstr>
      <vt:lpstr>Background Information</vt:lpstr>
      <vt:lpstr>How Do I Figure Out What the Commands Are?</vt:lpstr>
      <vt:lpstr>Start-Process ‘Demo’</vt:lpstr>
      <vt:lpstr>Select-Object –Property ‘Resources’</vt:lpstr>
      <vt:lpstr>       Book –Name ‘PowerShell 101’</vt:lpstr>
      <vt:lpstr>Get-Contact –Identity ‘Presenter’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Robbins</dc:creator>
  <cp:lastModifiedBy>Mike Robbins</cp:lastModifiedBy>
  <cp:revision>188</cp:revision>
  <dcterms:created xsi:type="dcterms:W3CDTF">2015-04-24T20:45:20Z</dcterms:created>
  <dcterms:modified xsi:type="dcterms:W3CDTF">2019-08-09T15:01:51Z</dcterms:modified>
</cp:coreProperties>
</file>